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2" r:id="rId3"/>
    <p:sldId id="270" r:id="rId4"/>
    <p:sldId id="300" r:id="rId5"/>
    <p:sldId id="295" r:id="rId6"/>
    <p:sldId id="271" r:id="rId7"/>
    <p:sldId id="293" r:id="rId8"/>
    <p:sldId id="297" r:id="rId9"/>
    <p:sldId id="294" r:id="rId10"/>
    <p:sldId id="272" r:id="rId11"/>
    <p:sldId id="296" r:id="rId12"/>
    <p:sldId id="298" r:id="rId13"/>
    <p:sldId id="2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2866" autoAdjust="0"/>
  </p:normalViewPr>
  <p:slideViewPr>
    <p:cSldViewPr snapToGrid="0">
      <p:cViewPr varScale="1">
        <p:scale>
          <a:sx n="106" d="100"/>
          <a:sy n="106" d="100"/>
        </p:scale>
        <p:origin x="9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4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Iair</a:t>
            </a:r>
            <a:r>
              <a:rPr lang="zh-CN" altLang="en-US" dirty="0"/>
              <a:t>是空气图像的输入或初始光照辐射度，</a:t>
            </a:r>
            <a:r>
              <a:rPr lang="en-US" altLang="zh-CN" dirty="0"/>
              <a:t>η</a:t>
            </a:r>
            <a:r>
              <a:rPr lang="zh-CN" altLang="en-US" dirty="0"/>
              <a:t>是波长衰减的相关系数，</a:t>
            </a:r>
            <a:r>
              <a:rPr lang="en-US" altLang="zh-CN" dirty="0"/>
              <a:t>rc</a:t>
            </a:r>
            <a:r>
              <a:rPr lang="zh-CN" altLang="en-US" dirty="0"/>
              <a:t>是摄像机到场景的距离 其中波长离散成三个颜色通道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2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pPr algn="l"/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是取决于波长的标量参数。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44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噪声矢量被投影，重塑，并连接到深度图作为一个单一通道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48×64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掩模。为了捕捉波长相关的效应，我们将这个输入复制到核大小为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5×5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的三个独立卷积层中。该输出批量归一化，并通过泄漏率为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0.2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的最终泄漏整流线性单元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(LReLU)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输出。不同卷积层的三个输出被连接在一起以创建一个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48×64×3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维的掩模。由于后向散射将光返回到图像中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570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r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为从图像中心开始的每像素归一化半径，使得图像中心处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r = 0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，边界处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r = 1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。常数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b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c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为网络估计的模型参数。输出遮罩的尺寸为输入图像的尺寸，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g2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乘以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M3= 1 v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生成晕屏图像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G3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0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68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2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5646694" y="5208735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汇报人：汪广鑫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58" y="5146296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4726736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48040BF-A806-47D3-BC5D-2B040D580DD9}"/>
              </a:ext>
            </a:extLst>
          </p:cNvPr>
          <p:cNvSpPr txBox="1"/>
          <p:nvPr/>
        </p:nvSpPr>
        <p:spPr>
          <a:xfrm>
            <a:off x="2237807" y="2622321"/>
            <a:ext cx="7889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基于无监督生成对抗网络</a:t>
            </a:r>
            <a:endParaRPr lang="en-US" altLang="zh-CN" sz="3600" dirty="0"/>
          </a:p>
          <a:p>
            <a:pPr algn="ctr"/>
            <a:r>
              <a:rPr lang="zh-CN" altLang="en-US" sz="3600" dirty="0"/>
              <a:t>实现水下图像合成</a:t>
            </a:r>
          </a:p>
        </p:txBody>
      </p: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02761" y="350823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cs typeface="+mn-ea"/>
                <a:sym typeface="+mn-lt"/>
              </a:rPr>
              <a:t>判别器模型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AFC28-839F-4177-A8B5-5FB27A1F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9" y="1585285"/>
            <a:ext cx="10571626" cy="42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89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6370D6-ED01-4DE6-968E-47EC2A87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71762"/>
            <a:ext cx="8648700" cy="2390775"/>
          </a:xfrm>
          <a:prstGeom prst="rect">
            <a:avLst/>
          </a:prstGeom>
        </p:spPr>
      </p:pic>
      <p:sp>
        <p:nvSpPr>
          <p:cNvPr id="4" name="TextBox 42">
            <a:extLst>
              <a:ext uri="{FF2B5EF4-FFF2-40B4-BE49-F238E27FC236}">
                <a16:creationId xmlns:a16="http://schemas.microsoft.com/office/drawing/2014/main" id="{10EE778C-CE5A-4322-B9C1-8D5E44096503}"/>
              </a:ext>
            </a:extLst>
          </p:cNvPr>
          <p:cNvSpPr txBox="1"/>
          <p:nvPr/>
        </p:nvSpPr>
        <p:spPr>
          <a:xfrm>
            <a:off x="1302761" y="350823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/>
              <a:t>Discriminator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61F0EF-097E-458C-A16E-8D2D102D5AC1}"/>
              </a:ext>
            </a:extLst>
          </p:cNvPr>
          <p:cNvSpPr txBox="1"/>
          <p:nvPr/>
        </p:nvSpPr>
        <p:spPr>
          <a:xfrm>
            <a:off x="881822" y="4391009"/>
            <a:ext cx="10273392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/>
              <a:t>该图像通过内核大小为 </a:t>
            </a:r>
            <a:r>
              <a:rPr lang="en-US" altLang="zh-CN" dirty="0"/>
              <a:t>5 × 5 </a:t>
            </a:r>
            <a:r>
              <a:rPr lang="zh-CN" altLang="en-US" dirty="0"/>
              <a:t>的四个卷积层传播，图像维度</a:t>
            </a:r>
            <a:endParaRPr lang="en-US" altLang="zh-CN" dirty="0"/>
          </a:p>
          <a:p>
            <a:pPr indent="457200">
              <a:lnSpc>
                <a:spcPct val="125000"/>
              </a:lnSpc>
            </a:pPr>
            <a:r>
              <a:rPr lang="zh-CN" altLang="en-US" dirty="0"/>
              <a:t>下采样因子为 </a:t>
            </a:r>
            <a:r>
              <a:rPr lang="en-US" altLang="zh-CN" dirty="0"/>
              <a:t>2</a:t>
            </a:r>
            <a:r>
              <a:rPr lang="zh-CN" altLang="en-US" dirty="0"/>
              <a:t>，通道维度增加一倍。 每个卷积层后跟漏率</a:t>
            </a:r>
            <a:endParaRPr lang="en-US" altLang="zh-CN" dirty="0"/>
          </a:p>
          <a:p>
            <a:pPr indent="457200">
              <a:lnSpc>
                <a:spcPct val="125000"/>
              </a:lnSpc>
            </a:pPr>
            <a:r>
              <a:rPr lang="zh-CN" altLang="en-US" dirty="0"/>
              <a:t>为 </a:t>
            </a:r>
            <a:r>
              <a:rPr lang="en-US" altLang="zh-CN" dirty="0"/>
              <a:t>0.2 </a:t>
            </a:r>
            <a:r>
              <a:rPr lang="zh-CN" altLang="en-US" dirty="0"/>
              <a:t>的 </a:t>
            </a:r>
            <a:r>
              <a:rPr lang="en-US" altLang="zh-CN" dirty="0" err="1"/>
              <a:t>LReLU</a:t>
            </a:r>
            <a:r>
              <a:rPr lang="zh-CN" altLang="en-US" dirty="0"/>
              <a:t>。 最后一层是一个 </a:t>
            </a:r>
            <a:r>
              <a:rPr lang="en-US" altLang="zh-CN" dirty="0"/>
              <a:t>sigmoid </a:t>
            </a:r>
            <a:r>
              <a:rPr lang="zh-CN" altLang="en-US" dirty="0"/>
              <a:t>函数，鉴别器</a:t>
            </a:r>
            <a:endParaRPr lang="en-US" altLang="zh-CN" dirty="0"/>
          </a:p>
          <a:p>
            <a:pPr indent="457200">
              <a:lnSpc>
                <a:spcPct val="125000"/>
              </a:lnSpc>
            </a:pPr>
            <a:r>
              <a:rPr lang="zh-CN" altLang="en-US" dirty="0"/>
              <a:t>返回分类标签 </a:t>
            </a:r>
            <a:r>
              <a:rPr lang="en-US" altLang="zh-CN" dirty="0"/>
              <a:t>(0) </a:t>
            </a:r>
            <a:r>
              <a:rPr lang="zh-CN" altLang="en-US" dirty="0"/>
              <a:t>表示合成图像或 </a:t>
            </a:r>
            <a:r>
              <a:rPr lang="en-US" altLang="zh-CN" dirty="0"/>
              <a:t>(1) </a:t>
            </a:r>
            <a:r>
              <a:rPr lang="zh-CN" altLang="en-US" dirty="0"/>
              <a:t>表示真实图像。</a:t>
            </a:r>
          </a:p>
        </p:txBody>
      </p:sp>
    </p:spTree>
    <p:extLst>
      <p:ext uri="{BB962C8B-B14F-4D97-AF65-F5344CB8AC3E}">
        <p14:creationId xmlns:p14="http://schemas.microsoft.com/office/powerpoint/2010/main" val="3261675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02761" y="350823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cs typeface="+mn-ea"/>
                <a:sym typeface="+mn-lt"/>
              </a:rPr>
              <a:t>结果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C70A9-2FE3-41B0-9A55-24955826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407123"/>
            <a:ext cx="5459895" cy="4094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B319CE-A249-40E4-BD9A-28C616403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7122"/>
            <a:ext cx="5459895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0" y="-83976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Thank you for watching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6028967" y="6002499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汇报人：汪广鑫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10" y="5877620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8551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2">
            <a:extLst>
              <a:ext uri="{FF2B5EF4-FFF2-40B4-BE49-F238E27FC236}">
                <a16:creationId xmlns:a16="http://schemas.microsoft.com/office/drawing/2014/main" id="{F2F7ED78-01B1-4A10-BC0B-D1209C2179E5}"/>
              </a:ext>
            </a:extLst>
          </p:cNvPr>
          <p:cNvSpPr txBox="1"/>
          <p:nvPr/>
        </p:nvSpPr>
        <p:spPr>
          <a:xfrm>
            <a:off x="1252538" y="381171"/>
            <a:ext cx="804075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1915EE-3E88-4C89-A93C-6C3A319B1240}"/>
              </a:ext>
            </a:extLst>
          </p:cNvPr>
          <p:cNvSpPr txBox="1"/>
          <p:nvPr/>
        </p:nvSpPr>
        <p:spPr>
          <a:xfrm>
            <a:off x="1022928" y="1284054"/>
            <a:ext cx="5387108" cy="352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/>
              <a:t>神经网络可以实现复杂非线性系统的端到端建模。 然而，深度学习在海底应用并没有像陆地应用那样普遍。许多基于深度学习的图像处理方法需要大量的训练数据，但在深海环境中，收集具有深度信息的大量水下数据具有挑战性； 获取自然海底场景真实色彩也是一个悬而未决的问题。</a:t>
            </a:r>
            <a:endParaRPr lang="en-US" altLang="zh-CN" dirty="0"/>
          </a:p>
          <a:p>
            <a:pPr indent="457200">
              <a:lnSpc>
                <a:spcPct val="125000"/>
              </a:lnSpc>
            </a:pPr>
            <a:r>
              <a:rPr lang="zh-CN" altLang="en-US" dirty="0"/>
              <a:t>现有公开水下图像数据集由于不存在 </a:t>
            </a:r>
            <a:r>
              <a:rPr lang="en-US" altLang="zh-CN" dirty="0"/>
              <a:t>ground truth</a:t>
            </a:r>
            <a:r>
              <a:rPr lang="zh-CN" altLang="en-US" dirty="0"/>
              <a:t>，因此无法用于神经网络模型的训练。</a:t>
            </a:r>
            <a:endParaRPr lang="en-US" altLang="zh-CN" dirty="0"/>
          </a:p>
          <a:p>
            <a:pPr indent="457200">
              <a:lnSpc>
                <a:spcPct val="125000"/>
              </a:lnSpc>
            </a:pPr>
            <a:r>
              <a:rPr lang="zh-CN" altLang="en-US" dirty="0"/>
              <a:t>本次实验针对水下图像训练数据集不足的问题，基于生成对抗网络，合成水下数据集。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D1A453-A286-47E1-8418-957481D1F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19" y="1484985"/>
            <a:ext cx="2332006" cy="1745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2772A-DB20-43BA-9B9D-8684D436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79" y="1484985"/>
            <a:ext cx="2326817" cy="17456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58AC30-5CC5-4467-8FE3-2373FB25D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290" y="3488772"/>
            <a:ext cx="2332006" cy="17456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A5D9DF-35FA-4A90-AF67-2B0EEF695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19" y="3488772"/>
            <a:ext cx="2332006" cy="17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00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3">
            <a:extLst>
              <a:ext uri="{FF2B5EF4-FFF2-40B4-BE49-F238E27FC236}">
                <a16:creationId xmlns:a16="http://schemas.microsoft.com/office/drawing/2014/main" id="{E435D906-2F53-44EA-B6AB-329CF4F1E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690" y="4033761"/>
            <a:ext cx="11766619" cy="0"/>
          </a:xfrm>
          <a:prstGeom prst="line">
            <a:avLst/>
          </a:prstGeom>
          <a:noFill/>
          <a:ln w="101600">
            <a:solidFill>
              <a:srgbClr val="344F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n>
                <a:solidFill>
                  <a:srgbClr val="FFD347"/>
                </a:solidFill>
              </a:ln>
              <a:cs typeface="+mn-ea"/>
              <a:sym typeface="+mn-lt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F794CAF2-A895-41AB-993B-4E8DAF28F8D8}"/>
              </a:ext>
            </a:extLst>
          </p:cNvPr>
          <p:cNvSpPr txBox="1"/>
          <p:nvPr/>
        </p:nvSpPr>
        <p:spPr>
          <a:xfrm>
            <a:off x="1356075" y="341607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cs typeface="+mn-ea"/>
                <a:sym typeface="+mn-lt"/>
              </a:rPr>
              <a:t>GAN </a:t>
            </a:r>
            <a:r>
              <a:rPr lang="zh-CN" altLang="en-US" b="0" dirty="0">
                <a:solidFill>
                  <a:srgbClr val="444444"/>
                </a:solidFill>
                <a:cs typeface="+mn-ea"/>
                <a:sym typeface="+mn-lt"/>
              </a:rPr>
              <a:t>简介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D7EEF9-2D4B-4D96-B818-A0FF620A0033}"/>
              </a:ext>
            </a:extLst>
          </p:cNvPr>
          <p:cNvSpPr txBox="1"/>
          <p:nvPr/>
        </p:nvSpPr>
        <p:spPr>
          <a:xfrm>
            <a:off x="977900" y="977579"/>
            <a:ext cx="9918700" cy="283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/>
              <a:t>原始</a:t>
            </a:r>
            <a:r>
              <a:rPr lang="en-US" altLang="zh-CN" dirty="0"/>
              <a:t>GAN</a:t>
            </a:r>
            <a:r>
              <a:rPr lang="zh-CN" altLang="en-US" dirty="0"/>
              <a:t>由两个有机中整体构成</a:t>
            </a:r>
            <a:r>
              <a:rPr lang="en-US" altLang="zh-CN" dirty="0"/>
              <a:t>——</a:t>
            </a:r>
            <a:r>
              <a:rPr lang="zh-CN" altLang="en-US" dirty="0"/>
              <a:t>生成器 </a:t>
            </a:r>
            <a:r>
              <a:rPr lang="en-US" altLang="zh-CN" dirty="0"/>
              <a:t>G </a:t>
            </a:r>
            <a:r>
              <a:rPr lang="zh-CN" altLang="en-US" dirty="0"/>
              <a:t>和判别器 </a:t>
            </a:r>
            <a:r>
              <a:rPr lang="en-US" altLang="zh-CN" dirty="0"/>
              <a:t>D</a:t>
            </a:r>
            <a:r>
              <a:rPr lang="zh-CN" altLang="en-US" dirty="0"/>
              <a:t>，生成器的目的就是将随机输入的高斯噪声映射成图像（</a:t>
            </a:r>
            <a:r>
              <a:rPr lang="en-US" altLang="zh-CN" dirty="0"/>
              <a:t>"</a:t>
            </a:r>
            <a:r>
              <a:rPr lang="zh-CN" altLang="en-US" dirty="0"/>
              <a:t>假图</a:t>
            </a:r>
            <a:r>
              <a:rPr lang="en-US" altLang="zh-CN" dirty="0"/>
              <a:t>"</a:t>
            </a:r>
            <a:r>
              <a:rPr lang="zh-CN" altLang="en-US" dirty="0"/>
              <a:t>），判别器则是判断输入图像是否来自生成器的概率，即判断输入图像是否为假图的概率。</a:t>
            </a:r>
          </a:p>
          <a:p>
            <a:pPr indent="457200">
              <a:lnSpc>
                <a:spcPct val="125000"/>
              </a:lnSpc>
            </a:pPr>
            <a:r>
              <a:rPr lang="en-US" altLang="zh-CN" dirty="0"/>
              <a:t>GAN</a:t>
            </a:r>
            <a:r>
              <a:rPr lang="zh-CN" altLang="en-US" dirty="0"/>
              <a:t>的训练也与</a:t>
            </a:r>
            <a:r>
              <a:rPr lang="en-US" altLang="zh-CN" dirty="0"/>
              <a:t>CNN</a:t>
            </a:r>
            <a:r>
              <a:rPr lang="zh-CN" altLang="en-US" dirty="0"/>
              <a:t>大不相同，</a:t>
            </a:r>
            <a:r>
              <a:rPr lang="en-US" altLang="zh-CN" dirty="0"/>
              <a:t>CNN</a:t>
            </a:r>
            <a:r>
              <a:rPr lang="zh-CN" altLang="en-US" dirty="0"/>
              <a:t>是定义好特定的损失函数，然后利用梯度下降及其改进算法进行优化参数，尽可能用局部最优解去逼近全局最优解。但是 </a:t>
            </a:r>
            <a:r>
              <a:rPr lang="en-US" altLang="zh-CN" dirty="0"/>
              <a:t>GAN </a:t>
            </a:r>
            <a:r>
              <a:rPr lang="zh-CN" altLang="en-US" dirty="0"/>
              <a:t>的训练是个动态的过程，是生成器 </a:t>
            </a:r>
            <a:r>
              <a:rPr lang="en-US" altLang="zh-CN" dirty="0"/>
              <a:t>G </a:t>
            </a:r>
            <a:r>
              <a:rPr lang="zh-CN" altLang="en-US" dirty="0"/>
              <a:t>与判别器 </a:t>
            </a:r>
            <a:r>
              <a:rPr lang="en-US" altLang="zh-CN" dirty="0"/>
              <a:t>D </a:t>
            </a:r>
            <a:r>
              <a:rPr lang="zh-CN" altLang="en-US" dirty="0"/>
              <a:t>两者之间的相互博弈过程。通俗点讲，</a:t>
            </a:r>
            <a:r>
              <a:rPr lang="en-US" altLang="zh-CN" dirty="0"/>
              <a:t>GAN </a:t>
            </a:r>
            <a:r>
              <a:rPr lang="zh-CN" altLang="en-US" dirty="0"/>
              <a:t>的目的就是无中生有，以假乱真。即要使得生成器 </a:t>
            </a:r>
            <a:r>
              <a:rPr lang="en-US" altLang="zh-CN" dirty="0"/>
              <a:t>G </a:t>
            </a:r>
            <a:r>
              <a:rPr lang="zh-CN" altLang="en-US" dirty="0"/>
              <a:t>生成的所谓的</a:t>
            </a:r>
            <a:r>
              <a:rPr lang="en-US" altLang="zh-CN" dirty="0"/>
              <a:t>“</a:t>
            </a:r>
            <a:r>
              <a:rPr lang="zh-CN" altLang="en-US" dirty="0"/>
              <a:t>假图</a:t>
            </a:r>
            <a:r>
              <a:rPr lang="en-US" altLang="zh-CN" dirty="0"/>
              <a:t>”</a:t>
            </a:r>
            <a:r>
              <a:rPr lang="zh-CN" altLang="en-US" dirty="0"/>
              <a:t>骗过判别器 </a:t>
            </a:r>
            <a:r>
              <a:rPr lang="en-US" altLang="zh-CN" dirty="0"/>
              <a:t>D</a:t>
            </a:r>
            <a:r>
              <a:rPr lang="zh-CN" altLang="en-US" dirty="0"/>
              <a:t>，那么最优状态就是生成器 </a:t>
            </a:r>
            <a:r>
              <a:rPr lang="en-US" altLang="zh-CN" dirty="0"/>
              <a:t>G </a:t>
            </a:r>
            <a:r>
              <a:rPr lang="zh-CN" altLang="en-US" dirty="0"/>
              <a:t>生成的所谓的</a:t>
            </a:r>
            <a:r>
              <a:rPr lang="en-US" altLang="zh-CN" dirty="0"/>
              <a:t>“</a:t>
            </a:r>
            <a:r>
              <a:rPr lang="zh-CN" altLang="en-US" dirty="0"/>
              <a:t>假图</a:t>
            </a:r>
            <a:r>
              <a:rPr lang="en-US" altLang="zh-CN" dirty="0"/>
              <a:t>”</a:t>
            </a:r>
            <a:r>
              <a:rPr lang="zh-CN" altLang="en-US" dirty="0"/>
              <a:t>在判别器 </a:t>
            </a:r>
            <a:r>
              <a:rPr lang="en-US" altLang="zh-CN" dirty="0"/>
              <a:t>D </a:t>
            </a:r>
            <a:r>
              <a:rPr lang="zh-CN" altLang="en-US" dirty="0"/>
              <a:t>的判别结果为 </a:t>
            </a:r>
            <a:r>
              <a:rPr lang="en-US" altLang="zh-CN" dirty="0"/>
              <a:t>0.5</a:t>
            </a:r>
            <a:r>
              <a:rPr lang="zh-CN" altLang="en-US" dirty="0"/>
              <a:t>，不知道到底是真图还是假图。</a:t>
            </a:r>
          </a:p>
        </p:txBody>
      </p:sp>
      <p:pic>
        <p:nvPicPr>
          <p:cNvPr id="1037" name="Picture 13">
            <a:extLst>
              <a:ext uri="{FF2B5EF4-FFF2-40B4-BE49-F238E27FC236}">
                <a16:creationId xmlns:a16="http://schemas.microsoft.com/office/drawing/2014/main" id="{D8D928AF-0C41-4F7B-97F1-6ECC5311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4259232"/>
            <a:ext cx="7874000" cy="2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141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>
            <a:extLst>
              <a:ext uri="{FF2B5EF4-FFF2-40B4-BE49-F238E27FC236}">
                <a16:creationId xmlns:a16="http://schemas.microsoft.com/office/drawing/2014/main" id="{1910A616-CAEC-4C2F-B05D-13FADD8FA2AA}"/>
              </a:ext>
            </a:extLst>
          </p:cNvPr>
          <p:cNvSpPr txBox="1"/>
          <p:nvPr/>
        </p:nvSpPr>
        <p:spPr>
          <a:xfrm>
            <a:off x="1311470" y="315858"/>
            <a:ext cx="60037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RGB-D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数据集（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Microsoft 7-Scenes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333A5D-0508-407E-BCD9-35740C1A2CCB}"/>
              </a:ext>
            </a:extLst>
          </p:cNvPr>
          <p:cNvSpPr txBox="1"/>
          <p:nvPr/>
        </p:nvSpPr>
        <p:spPr>
          <a:xfrm>
            <a:off x="1054100" y="1054100"/>
            <a:ext cx="9639300" cy="1596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dirty="0"/>
              <a:t>所有的场景都是由手持 </a:t>
            </a:r>
            <a:r>
              <a:rPr lang="en-US" altLang="zh-CN" sz="2000" dirty="0"/>
              <a:t>Kinect RGB-D </a:t>
            </a:r>
            <a:r>
              <a:rPr lang="zh-CN" altLang="en-US" sz="2000" dirty="0"/>
              <a:t>摄像机以 </a:t>
            </a:r>
            <a:r>
              <a:rPr lang="en-US" altLang="zh-CN" sz="2000" dirty="0"/>
              <a:t>640×480 </a:t>
            </a:r>
            <a:r>
              <a:rPr lang="zh-CN" altLang="en-US" sz="2000" dirty="0"/>
              <a:t>的分辨率记录下来的。使用一个 </a:t>
            </a:r>
            <a:r>
              <a:rPr lang="en-US" altLang="zh-CN" sz="2000" dirty="0"/>
              <a:t>Kinect Fusion </a:t>
            </a:r>
            <a:r>
              <a:rPr lang="zh-CN" altLang="en-US" sz="2000" dirty="0"/>
              <a:t>系统的实现来获得地面真实摄像机的轨迹，以及一个密集的</a:t>
            </a:r>
            <a:r>
              <a:rPr lang="en-US" altLang="zh-CN" sz="2000" dirty="0"/>
              <a:t>3D</a:t>
            </a:r>
            <a:r>
              <a:rPr lang="zh-CN" altLang="en-US" sz="2000" dirty="0"/>
              <a:t>模型。不同的用户记录每个场景的多个序列，并将其分成不同的训练和测试序列集。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70D1D1-B7E7-4E53-B846-760FE103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781300"/>
            <a:ext cx="2252133" cy="1689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694BAC-689B-4CFA-B0A1-67A02C8C5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91" y="2781300"/>
            <a:ext cx="2252133" cy="16891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947AA5-E614-41BC-8606-C4BF80E6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457" y="2781300"/>
            <a:ext cx="2249147" cy="1689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1CBA7E-340D-424B-AEE9-03869FAAE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4601523"/>
            <a:ext cx="2252133" cy="16891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F95029-1234-40CF-99ED-D31FE63EE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91" y="4601522"/>
            <a:ext cx="2252133" cy="16891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A19086-2DE9-4DF2-93F2-8EB7233D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457" y="4601522"/>
            <a:ext cx="2249147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4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2">
            <a:extLst>
              <a:ext uri="{FF2B5EF4-FFF2-40B4-BE49-F238E27FC236}">
                <a16:creationId xmlns:a16="http://schemas.microsoft.com/office/drawing/2014/main" id="{F2F7ED78-01B1-4A10-BC0B-D1209C2179E5}"/>
              </a:ext>
            </a:extLst>
          </p:cNvPr>
          <p:cNvSpPr txBox="1"/>
          <p:nvPr/>
        </p:nvSpPr>
        <p:spPr>
          <a:xfrm>
            <a:off x="1252538" y="381171"/>
            <a:ext cx="804075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cs typeface="+mn-ea"/>
                <a:sym typeface="+mn-lt"/>
              </a:rPr>
              <a:t>网络模型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A096AA-833F-4336-AF9D-4E4185E6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604963"/>
            <a:ext cx="10682156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82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G-I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AAC871-FDB4-4B0F-BFE3-67703ACA72CC}"/>
              </a:ext>
            </a:extLst>
          </p:cNvPr>
          <p:cNvSpPr txBox="1"/>
          <p:nvPr/>
        </p:nvSpPr>
        <p:spPr>
          <a:xfrm>
            <a:off x="959082" y="935184"/>
            <a:ext cx="593279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G-I</a:t>
            </a:r>
            <a:r>
              <a:rPr lang="zh-CN" altLang="en-US" dirty="0"/>
              <a:t>衰减模型</a:t>
            </a:r>
            <a:r>
              <a:rPr lang="en-US" altLang="zh-CN" dirty="0"/>
              <a:t>: </a:t>
            </a:r>
            <a:r>
              <a:rPr lang="zh-CN" altLang="en-US" dirty="0"/>
              <a:t>简单的修改 </a:t>
            </a:r>
            <a:r>
              <a:rPr lang="en-US" altLang="zh-CN" dirty="0"/>
              <a:t>Jaffe-McGlamery </a:t>
            </a:r>
            <a:r>
              <a:rPr lang="zh-CN" altLang="en-US" dirty="0"/>
              <a:t>的成像模型，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光的衰减依赖于波长与场景深度。为了确保该阶段仅衰减光而不是增加光，并且确保该系数保持在物理范围内，我们将</a:t>
            </a:r>
            <a:r>
              <a:rPr lang="en-US" altLang="zh-CN" dirty="0"/>
              <a:t>η</a:t>
            </a:r>
            <a:r>
              <a:rPr lang="zh-CN" altLang="en-US" dirty="0"/>
              <a:t>约束为大于</a:t>
            </a:r>
            <a:r>
              <a:rPr lang="en-US" altLang="zh-CN" dirty="0"/>
              <a:t>0</a:t>
            </a:r>
            <a:r>
              <a:rPr lang="zh-CN" altLang="en-US" dirty="0"/>
              <a:t>。对于训练模型参数，所有输入深度图和图像的尺寸均为</a:t>
            </a:r>
            <a:r>
              <a:rPr lang="en-US" altLang="zh-CN" dirty="0"/>
              <a:t>48×64</a:t>
            </a:r>
            <a:r>
              <a:rPr lang="zh-CN" altLang="en-US" dirty="0"/>
              <a:t>，保留了全尺寸图像的长宽比。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DF92BD-6E0E-4902-832E-37941E43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82" y="4275007"/>
            <a:ext cx="7077075" cy="990600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4EDCC71-0CDF-4EE8-A226-2EF5B09E1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252892"/>
              </p:ext>
            </p:extLst>
          </p:nvPr>
        </p:nvGraphicFramePr>
        <p:xfrm>
          <a:off x="2295525" y="3209925"/>
          <a:ext cx="26193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241200" progId="Equation.DSMT4">
                  <p:embed/>
                </p:oleObj>
              </mc:Choice>
              <mc:Fallback>
                <p:oleObj name="Equation" r:id="rId4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5525" y="3209925"/>
                        <a:ext cx="261937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07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G-Ⅱ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1FA1515-8E13-43A9-AEE2-0E62F42F5F11}"/>
              </a:ext>
            </a:extLst>
          </p:cNvPr>
          <p:cNvSpPr txBox="1"/>
          <p:nvPr/>
        </p:nvSpPr>
        <p:spPr>
          <a:xfrm>
            <a:off x="809897" y="1088571"/>
            <a:ext cx="1111983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G-II </a:t>
            </a:r>
            <a:r>
              <a:rPr lang="zh-CN" altLang="en-US" dirty="0"/>
              <a:t>散射模型</a:t>
            </a:r>
            <a:r>
              <a:rPr lang="en-US" altLang="zh-CN" dirty="0"/>
              <a:t>: </a:t>
            </a:r>
            <a:r>
              <a:rPr lang="zh-CN" altLang="en-US" dirty="0"/>
              <a:t>受水中悬浮粒子的影响，光的散射会使水下图像呈现出特殊的雾度效果。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FFEEDBD-F0BE-41E5-A51E-DA1652C91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034998"/>
              </p:ext>
            </p:extLst>
          </p:nvPr>
        </p:nvGraphicFramePr>
        <p:xfrm>
          <a:off x="3796923" y="1690231"/>
          <a:ext cx="3151743" cy="545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228600" progId="Equation.DSMT4">
                  <p:embed/>
                </p:oleObj>
              </mc:Choice>
              <mc:Fallback>
                <p:oleObj name="Equation" r:id="rId3" imgW="1320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6923" y="1690231"/>
                        <a:ext cx="3151743" cy="545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50FB2E2-20E5-43D3-B000-D78F2E1978D3}"/>
              </a:ext>
            </a:extLst>
          </p:cNvPr>
          <p:cNvSpPr txBox="1"/>
          <p:nvPr/>
        </p:nvSpPr>
        <p:spPr>
          <a:xfrm>
            <a:off x="809897" y="2304804"/>
            <a:ext cx="8931632" cy="2484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β是取决于波长的标量参数。为了捕获范围相关性，输入48×64深度图和100长度的噪声矢量。噪声矢量被投影，整形并连接到深度图，作为单个通道48×64掩膜。为了捕获与波长有关的效应，将输入复制为内核尺寸为5×5的三个独立的卷积层。将此输出批量标准化，并通过泄漏率为0.2的最终泄漏整流线性单元（LReLU）。不同卷积层的三个输出中的每一个都连接在一起，以创建一个</a:t>
            </a:r>
            <a:r>
              <a:rPr lang="en-US" altLang="zh-CN" dirty="0"/>
              <a:t>48×64×3</a:t>
            </a:r>
            <a:r>
              <a:rPr lang="zh-CN" altLang="en-US" dirty="0"/>
              <a:t>维的 </a:t>
            </a:r>
            <a:r>
              <a:rPr lang="en-US" altLang="zh-CN" dirty="0"/>
              <a:t>Mask </a:t>
            </a:r>
            <a:r>
              <a:rPr lang="zh-CN" altLang="en-US" dirty="0"/>
              <a:t>。 由于后向散射将光添加回图像，并确保成像场景的基础结构不会因</a:t>
            </a:r>
            <a:r>
              <a:rPr lang="en-US" altLang="zh-CN" dirty="0"/>
              <a:t>RGB-D</a:t>
            </a:r>
            <a:r>
              <a:rPr lang="zh-CN" altLang="en-US" dirty="0"/>
              <a:t>输入而失真，因此将</a:t>
            </a:r>
            <a:r>
              <a:rPr lang="en-US" altLang="zh-CN" dirty="0"/>
              <a:t>M2</a:t>
            </a:r>
            <a:r>
              <a:rPr lang="zh-CN" altLang="en-US" dirty="0"/>
              <a:t>添加到</a:t>
            </a:r>
            <a:r>
              <a:rPr lang="en-US" altLang="zh-CN" dirty="0"/>
              <a:t>G-I</a:t>
            </a:r>
            <a:r>
              <a:rPr lang="zh-CN" altLang="en-US" dirty="0"/>
              <a:t>的输出中：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A1537D-F8B3-40F0-AFA4-D7E4FB6E3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75406"/>
              </p:ext>
            </p:extLst>
          </p:nvPr>
        </p:nvGraphicFramePr>
        <p:xfrm>
          <a:off x="3796923" y="4813752"/>
          <a:ext cx="1979188" cy="539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38080" imgH="228600" progId="Equation.DSMT4">
                  <p:embed/>
                </p:oleObj>
              </mc:Choice>
              <mc:Fallback>
                <p:oleObj name="Equation" r:id="rId5" imgW="838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6923" y="4813752"/>
                        <a:ext cx="1979188" cy="539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146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G-Ⅱ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AA352B-27A0-4366-A3F5-E2F9ACAE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182392"/>
            <a:ext cx="11658600" cy="1895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CF7093-F772-4EF0-90EE-6BC573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688" y="3466532"/>
            <a:ext cx="8458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4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G-Ⅲ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1FA1515-8E13-43A9-AEE2-0E62F42F5F11}"/>
              </a:ext>
            </a:extLst>
          </p:cNvPr>
          <p:cNvSpPr txBox="1"/>
          <p:nvPr/>
        </p:nvSpPr>
        <p:spPr>
          <a:xfrm>
            <a:off x="809897" y="1088571"/>
            <a:ext cx="1111983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G-III </a:t>
            </a:r>
            <a:r>
              <a:rPr lang="zh-CN" altLang="en-US" dirty="0"/>
              <a:t>相机模型 </a:t>
            </a:r>
            <a:r>
              <a:rPr lang="en-US" altLang="zh-CN" dirty="0"/>
              <a:t>: </a:t>
            </a:r>
            <a:r>
              <a:rPr lang="zh-CN" altLang="en-US" dirty="0"/>
              <a:t>对光晕进行建模，由于镜头的影响，光晕会在图像的边界周围产生阴影图案，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光晕模型：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AAC871-FDB4-4B0F-BFE3-67703ACA72CC}"/>
              </a:ext>
            </a:extLst>
          </p:cNvPr>
          <p:cNvSpPr txBox="1"/>
          <p:nvPr/>
        </p:nvSpPr>
        <p:spPr>
          <a:xfrm>
            <a:off x="809897" y="2727812"/>
            <a:ext cx="1133754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</a:t>
            </a:r>
            <a:r>
              <a:rPr lang="zh-CN" altLang="en-US" dirty="0"/>
              <a:t>：图像中心到每个像素的归一化半径，即 </a:t>
            </a:r>
            <a:r>
              <a:rPr lang="en-US" altLang="zh-CN" dirty="0"/>
              <a:t>r = 0 </a:t>
            </a:r>
            <a:r>
              <a:rPr lang="zh-CN" altLang="en-US" dirty="0"/>
              <a:t>在图像中心，而 </a:t>
            </a:r>
            <a:r>
              <a:rPr lang="en-US" altLang="zh-CN" dirty="0"/>
              <a:t>r = 1 </a:t>
            </a:r>
            <a:r>
              <a:rPr lang="zh-CN" altLang="en-US" dirty="0"/>
              <a:t>在边界处，常数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是网络估算的模型参数，输出</a:t>
            </a:r>
            <a:r>
              <a:rPr lang="en-US" altLang="zh-CN" dirty="0"/>
              <a:t>mask</a:t>
            </a:r>
            <a:r>
              <a:rPr lang="zh-CN" altLang="en-US" dirty="0"/>
              <a:t>具有输入图像的尺寸，渐晕图像</a:t>
            </a:r>
            <a:r>
              <a:rPr lang="en-US" altLang="zh-CN" dirty="0"/>
              <a:t>G3</a:t>
            </a:r>
            <a:r>
              <a:rPr lang="zh-CN" altLang="en-US" dirty="0"/>
              <a:t>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53D1A1-BD03-4AEB-A4E6-A5891F85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4" y="4332461"/>
            <a:ext cx="8039100" cy="2162175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36BD221-BD0C-4335-8563-C5C89403B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91829"/>
              </p:ext>
            </p:extLst>
          </p:nvPr>
        </p:nvGraphicFramePr>
        <p:xfrm>
          <a:off x="2149670" y="2111512"/>
          <a:ext cx="3447566" cy="515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203040" progId="Equation.DSMT4">
                  <p:embed/>
                </p:oleObj>
              </mc:Choice>
              <mc:Fallback>
                <p:oleObj name="Equation" r:id="rId4" imgW="1358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9670" y="2111512"/>
                        <a:ext cx="3447566" cy="515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014F84B-C009-447B-9438-DE874A2BF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974300"/>
              </p:ext>
            </p:extLst>
          </p:nvPr>
        </p:nvGraphicFramePr>
        <p:xfrm>
          <a:off x="2131196" y="3702995"/>
          <a:ext cx="1674185" cy="52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23600" imgH="228600" progId="Equation.DSMT4">
                  <p:embed/>
                </p:oleObj>
              </mc:Choice>
              <mc:Fallback>
                <p:oleObj name="Equation" r:id="rId6" imgW="723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1196" y="3702995"/>
                        <a:ext cx="1674185" cy="52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2543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5255</TotalTime>
  <Words>1031</Words>
  <Application>Microsoft Office PowerPoint</Application>
  <PresentationFormat>宽屏</PresentationFormat>
  <Paragraphs>48</Paragraphs>
  <Slides>13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Microsoft YaHei</vt:lpstr>
      <vt:lpstr>Microsoft YaHei</vt:lpstr>
      <vt:lpstr>Arial</vt:lpstr>
      <vt:lpstr>Calibri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WGX</cp:lastModifiedBy>
  <cp:revision>196</cp:revision>
  <dcterms:created xsi:type="dcterms:W3CDTF">2019-03-07T05:23:18Z</dcterms:created>
  <dcterms:modified xsi:type="dcterms:W3CDTF">2021-06-25T03:19:44Z</dcterms:modified>
</cp:coreProperties>
</file>